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94" r:id="rId2"/>
    <p:sldId id="295" r:id="rId3"/>
    <p:sldId id="296" r:id="rId4"/>
    <p:sldId id="297" r:id="rId5"/>
    <p:sldId id="298" r:id="rId6"/>
    <p:sldId id="299" r:id="rId7"/>
    <p:sldId id="289" r:id="rId8"/>
    <p:sldId id="290" r:id="rId9"/>
    <p:sldId id="291" r:id="rId10"/>
    <p:sldId id="292" r:id="rId11"/>
    <p:sldId id="29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7" r:id="rId25"/>
    <p:sldId id="288" r:id="rId26"/>
  </p:sldIdLst>
  <p:sldSz cx="12192000" cy="6858000"/>
  <p:notesSz cx="9601200" cy="73152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FB2608-0F08-40DB-A151-2707F7503CE3}">
  <a:tblStyle styleId="{CFFB2608-0F08-40DB-A151-2707F7503C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2" y="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10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438461" y="10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6948176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fe78dc3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7fe78dc352_0_57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g7fe78dc352_0_57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fe78dc35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7fe78dc352_0_51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7fe78dc352_0_51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41ff6a69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841ff6a699_0_74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841ff6a699_0_74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41ff6a69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841ff6a699_0_187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841ff6a699_0_187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41ff6a6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841ff6a699_0_0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g841ff6a699_0_0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fe78dc35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7fe78dc352_0_132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7fe78dc352_0_132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fe78dc35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7fe78dc352_0_126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7fe78dc352_0_126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fe78dc35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00" cy="246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7fe78dc352_0_33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g7fe78dc352_0_33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fe78dc35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00" cy="246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7fe78dc352_0_120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g7fe78dc352_0_120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e78dc35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00" cy="246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7fe78dc352_0_112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g7fe78dc352_0_112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45f54cc5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745f54cc54_0_25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g745f54cc54_0_25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e78dc35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00" cy="246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7fe78dc352_0_102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fe78dc352_0_102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fe78dc35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7fe78dc352_0_45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7fe78dc352_0_45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41ff6a69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841ff6a699_0_165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g841ff6a699_0_165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fe78dc35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7fe78dc352_0_66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fe78dc352_0_66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fe78dc35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7fe78dc352_0_39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7fe78dc352_0_39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425b5775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8425b5775e_1_2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8425b5775e_1_2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fe78dc3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7fe78dc352_0_1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g7fe78dc352_0_1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41ff6a69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841ff6a699_0_112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g841ff6a699_0_112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fe78dc35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7fe78dc352_0_73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g7fe78dc352_0_73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fe78dc35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7fe78dc352_0_87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g7fe78dc352_0_87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41ff6a69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841ff6a699_0_10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841ff6a699_0_10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5f54cc5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745f54cc54_1_39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745f54cc54_1_39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41ff6a69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841ff6a699_0_149:notes"/>
          <p:cNvSpPr txBox="1">
            <a:spLocks noGrp="1"/>
          </p:cNvSpPr>
          <p:nvPr>
            <p:ph type="body" idx="1"/>
          </p:nvPr>
        </p:nvSpPr>
        <p:spPr>
          <a:xfrm>
            <a:off x="960121" y="3520447"/>
            <a:ext cx="76809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841ff6a699_0_149:notes"/>
          <p:cNvSpPr txBox="1">
            <a:spLocks noGrp="1"/>
          </p:cNvSpPr>
          <p:nvPr>
            <p:ph type="sldNum" idx="12"/>
          </p:nvPr>
        </p:nvSpPr>
        <p:spPr>
          <a:xfrm>
            <a:off x="5438461" y="6948176"/>
            <a:ext cx="4160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775" tIns="50875" rIns="101775" bIns="508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5577418" y="6484938"/>
            <a:ext cx="10371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1668482" y="6484732"/>
            <a:ext cx="400752" cy="30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7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036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 rot="5400000">
            <a:off x="3889131" y="-1603130"/>
            <a:ext cx="4413738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 rot="5400000">
            <a:off x="7048500" y="2095500"/>
            <a:ext cx="58674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 rot="5400000">
            <a:off x="1765300" y="-393700"/>
            <a:ext cx="5867400" cy="7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036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914400" y="1371601"/>
            <a:ext cx="10363200" cy="441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036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914400" y="1371600"/>
            <a:ext cx="508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●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3pPr>
            <a:lvl4pPr marL="1828800" lvl="3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197600" y="1371600"/>
            <a:ext cx="508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●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3pPr>
            <a:lvl4pPr marL="1828800" lvl="3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3pPr>
            <a:lvl4pPr marL="1828800" lvl="3" indent="-29463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3pPr>
            <a:lvl4pPr marL="1828800" lvl="3" indent="-29463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036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●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»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3pPr>
            <a:lvl4pPr marL="1828800" lvl="3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E0012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00122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00122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00122"/>
              </a:buClr>
              <a:buSzPts val="13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00122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90033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90033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90033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90033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036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14400" y="1371601"/>
            <a:ext cx="10363200" cy="441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00122"/>
              </a:buClr>
              <a:buSzPts val="21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00122"/>
              </a:buClr>
              <a:buSzPts val="2400"/>
              <a:buFont typeface="Times New Roman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00122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00122"/>
              </a:buClr>
              <a:buSzPts val="13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00122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0033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0033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0033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0033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5577418" y="6484938"/>
            <a:ext cx="10371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11668482" y="6484732"/>
            <a:ext cx="400752" cy="30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725" y="5905105"/>
            <a:ext cx="2521753" cy="65102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Non-negative_matrix_factorization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en.wikipedia.org/wiki/Latent_Dirichlet_allocation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1.png"/><Relationship Id="rId5" Type="http://schemas.openxmlformats.org/officeDocument/2006/relationships/hyperlink" Target="https://colab.research.google.com/drive/1WolAb0Al-9LwdQp10THen-38VLlzpjfb" TargetMode="Externa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hyperlink" Target="https://www.kaggle.com/grikomsn/amazon-cell-phones-reviews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400300" y="4176078"/>
            <a:ext cx="7391400" cy="217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342900" lvl="0" indent="-3429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500"/>
          </a:p>
          <a:p>
            <a:pPr marL="342900" lvl="0" indent="-342900" algn="ctr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lang="en-US" sz="2500"/>
              <a:t>Abhijith Antony</a:t>
            </a:r>
            <a:endParaRPr sz="2500"/>
          </a:p>
          <a:p>
            <a:pPr marL="342900" lvl="0" indent="-342900" algn="ctr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lang="en-US" sz="2500"/>
              <a:t>Hridhay Mehta</a:t>
            </a:r>
            <a:endParaRPr sz="2500"/>
          </a:p>
          <a:p>
            <a:pPr marL="342900" lvl="0" indent="-342900" algn="ctr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/>
              <a:t>Sanjay Jayakumar</a:t>
            </a:r>
            <a:endParaRPr sz="2500"/>
          </a:p>
          <a:p>
            <a:pPr marL="342900" lvl="0" indent="-342900" algn="ctr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lang="en-US" sz="2500"/>
              <a:t>Vishnu Vijayakumar</a:t>
            </a:r>
            <a:endParaRPr sz="3300"/>
          </a:p>
          <a:p>
            <a:pPr marL="342900" lvl="0" indent="-342900" algn="ctr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endParaRPr sz="3300"/>
          </a:p>
          <a:p>
            <a:pPr marL="342900" lvl="0" indent="-342900" algn="ctr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ctr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73650" y="1454375"/>
            <a:ext cx="10953000" cy="8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800"/>
              <a:t>TEXT MINING ON USER REVIEWS </a:t>
            </a:r>
            <a:endParaRPr sz="280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800"/>
              <a:t>TO STUDY USER CONCERNS</a:t>
            </a:r>
            <a:endParaRPr sz="2800"/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0274" y="2986722"/>
            <a:ext cx="1531451" cy="134001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794029" y="1901057"/>
            <a:ext cx="8763000" cy="8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- 3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D5438F-A750-48B4-8D5F-B5F5854591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64800" y="604260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626050" y="2145650"/>
            <a:ext cx="5469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Blob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Python-based open source library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Tuple, polarity, and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   subjectivity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Polarity lies within -1.0 &amp; 1.0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Polarity &gt; 0 = positive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Polarity &lt; 0 = negative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506550" y="307900"/>
            <a:ext cx="111789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4931700" y="976925"/>
            <a:ext cx="2328600" cy="681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Libraries used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6569650" y="2145650"/>
            <a:ext cx="5469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VADER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Valence Aware Dictionary &amp; Sentiment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Protected under MIT license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Polarity score in dictionary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   format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Evaluates probability of a positive, negative or neutral sentiment.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If P(positive) is more, label = positive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Else, label = negative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22"/>
          <p:cNvCxnSpPr>
            <a:stCxn id="152" idx="0"/>
            <a:endCxn id="155" idx="0"/>
          </p:cNvCxnSpPr>
          <p:nvPr/>
        </p:nvCxnSpPr>
        <p:spPr>
          <a:xfrm rot="-5400000" flipH="1">
            <a:off x="6332500" y="-825850"/>
            <a:ext cx="600" cy="5943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57" name="Google Shape;157;p22"/>
          <p:cNvCxnSpPr>
            <a:stCxn id="154" idx="2"/>
          </p:cNvCxnSpPr>
          <p:nvPr/>
        </p:nvCxnSpPr>
        <p:spPr>
          <a:xfrm>
            <a:off x="6096000" y="1657925"/>
            <a:ext cx="0" cy="266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D735093-A770-45AD-B8DA-F2EEE09B7C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6"/>
    </mc:Choice>
    <mc:Fallback xmlns="">
      <p:transition spd="slow" advTm="30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506550" y="307900"/>
            <a:ext cx="111789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1825" y="2003725"/>
            <a:ext cx="3672926" cy="213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100" y="1533825"/>
            <a:ext cx="6959000" cy="28474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6" name="Google Shape;166;p23"/>
          <p:cNvSpPr/>
          <p:nvPr/>
        </p:nvSpPr>
        <p:spPr>
          <a:xfrm>
            <a:off x="7519125" y="2782675"/>
            <a:ext cx="592200" cy="384900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9E929FD-C4C3-4BD0-8D8A-CAF5A37AC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62"/>
    </mc:Choice>
    <mc:Fallback xmlns="">
      <p:transition spd="slow" advTm="27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740700" y="279575"/>
            <a:ext cx="10710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Topic Modeling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5">
            <a:alphaModFix/>
          </a:blip>
          <a:srcRect l="1507" t="2194" r="15193" b="7479"/>
          <a:stretch/>
        </p:blipFill>
        <p:spPr>
          <a:xfrm>
            <a:off x="355850" y="1519625"/>
            <a:ext cx="5082052" cy="33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5585075" y="1302625"/>
            <a:ext cx="6423900" cy="46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Discovers abstract “topics” in a collection of documents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Automatically “learns” groups or clusters of words that best characterize the data</a:t>
            </a:r>
            <a:endParaRPr sz="24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Major algorithms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</a:pPr>
            <a:r>
              <a:rPr lang="en-US" sz="2400" b="0" i="0" u="sng" strike="noStrike" cap="none">
                <a:solidFill>
                  <a:schemeClr val="dk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Latent Dirichlet Allocation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Structural Topic Models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Non-negative matrix factorization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A5F67D-36E9-4192-8385-7B592E33F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39273" y="58677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740700" y="279575"/>
            <a:ext cx="10710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Linear Dirichlet Allocation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531850" y="998350"/>
            <a:ext cx="109194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Concept : Each document can be described by a distribution of topics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               Each topic can be described by a distribution of words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125" y="2034075"/>
            <a:ext cx="6137200" cy="3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4ED7A8-35FF-4C08-A53B-E0A1A6F0E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589738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740700" y="279575"/>
            <a:ext cx="10710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Visualizing the findings of LDA Model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740700" y="1055800"/>
            <a:ext cx="10710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Our analysis is </a:t>
            </a:r>
            <a:r>
              <a:rPr lang="en-US" sz="2400" dirty="0" err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focussed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on these 3 companies : Samsung, Apple and Xiaomi.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subsequent slides will show the following 2 aspects on a brand-wise level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8288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Word cloud of top 10 words in each topic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8288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most discussed topics in the documents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6576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By weight in that document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6576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By summing up the weight contribution of each topic to the document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3400"/>
              </a:spcAft>
              <a:buNone/>
            </a:pPr>
            <a:endParaRPr sz="2400" b="1" dirty="0">
              <a:solidFill>
                <a:srgbClr val="5273A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2FAFFA-7BA0-412B-A8E1-38BF0EB795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7637" y="593321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75" y="1578850"/>
            <a:ext cx="4350250" cy="45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6">
            <a:alphaModFix/>
          </a:blip>
          <a:srcRect l="4680" t="15374" r="7174" b="19509"/>
          <a:stretch/>
        </p:blipFill>
        <p:spPr>
          <a:xfrm>
            <a:off x="3073800" y="208350"/>
            <a:ext cx="2129174" cy="722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5121850" y="430075"/>
            <a:ext cx="3808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Positive comments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0825" y="277675"/>
            <a:ext cx="1304325" cy="6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1243325" y="1160000"/>
            <a:ext cx="1904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Word cloud</a:t>
            </a: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7084950" y="1160000"/>
            <a:ext cx="3735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Most Discussed Topics</a:t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4573700" y="2981100"/>
            <a:ext cx="700500" cy="286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5397600" y="4864750"/>
            <a:ext cx="65916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Takeaways: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Users tend to love their purchase experience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 find the product worth the money spent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Users like the quality &amp; durability of product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8">
            <a:alphaModFix/>
          </a:blip>
          <a:srcRect r="50751"/>
          <a:stretch/>
        </p:blipFill>
        <p:spPr>
          <a:xfrm>
            <a:off x="5426600" y="1955300"/>
            <a:ext cx="3390842" cy="270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8">
            <a:alphaModFix/>
          </a:blip>
          <a:srcRect l="55814"/>
          <a:stretch/>
        </p:blipFill>
        <p:spPr>
          <a:xfrm>
            <a:off x="8969859" y="1955311"/>
            <a:ext cx="3042091" cy="270558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6023650" y="1591450"/>
            <a:ext cx="2363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by dominant topic</a:t>
            </a:r>
            <a:endParaRPr sz="1100"/>
          </a:p>
        </p:txBody>
      </p:sp>
      <p:sp>
        <p:nvSpPr>
          <p:cNvPr id="206" name="Google Shape;206;p27"/>
          <p:cNvSpPr txBox="1"/>
          <p:nvPr/>
        </p:nvSpPr>
        <p:spPr>
          <a:xfrm>
            <a:off x="9315300" y="1578850"/>
            <a:ext cx="2363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by topic weightage</a:t>
            </a:r>
            <a:endParaRPr sz="110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E35FBB-2358-4BCF-8E9F-CAF62DD39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591826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5198050" y="430075"/>
            <a:ext cx="3808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Negative comments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9775" y="430075"/>
            <a:ext cx="700500" cy="79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6">
            <a:alphaModFix/>
          </a:blip>
          <a:srcRect l="4680" t="15374" r="7174" b="19509"/>
          <a:stretch/>
        </p:blipFill>
        <p:spPr>
          <a:xfrm>
            <a:off x="3073800" y="208350"/>
            <a:ext cx="2129174" cy="72202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1243325" y="1160000"/>
            <a:ext cx="1904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Word cloud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7084950" y="1160000"/>
            <a:ext cx="3735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Most Discussed Topics</a:t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4638400" y="2981100"/>
            <a:ext cx="635700" cy="286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500" y="1657750"/>
            <a:ext cx="4268900" cy="45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6600" y="1879100"/>
            <a:ext cx="6613000" cy="245951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/>
          <p:nvPr/>
        </p:nvSpPr>
        <p:spPr>
          <a:xfrm>
            <a:off x="5397600" y="4788550"/>
            <a:ext cx="65916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Takeaways: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Users have an issue with the working of product such as heating issue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Users have problems with camera , screen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Users do not find the product to be fast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6023650" y="1591450"/>
            <a:ext cx="2363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by dominant topic</a:t>
            </a:r>
            <a:endParaRPr sz="1100"/>
          </a:p>
        </p:txBody>
      </p:sp>
      <p:sp>
        <p:nvSpPr>
          <p:cNvPr id="222" name="Google Shape;222;p28"/>
          <p:cNvSpPr txBox="1"/>
          <p:nvPr/>
        </p:nvSpPr>
        <p:spPr>
          <a:xfrm>
            <a:off x="9315300" y="1578850"/>
            <a:ext cx="2363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by topic weightage</a:t>
            </a:r>
            <a:endParaRPr sz="110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27BD5E-C12C-4459-99D5-830E8FA92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2000" y="581783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5198050" y="430075"/>
            <a:ext cx="3808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Positive comments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00" y="1729408"/>
            <a:ext cx="4338551" cy="45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4">
            <a:alphaModFix/>
          </a:blip>
          <a:srcRect l="18184" t="16032" r="19688" b="23169"/>
          <a:stretch/>
        </p:blipFill>
        <p:spPr>
          <a:xfrm>
            <a:off x="3413150" y="199350"/>
            <a:ext cx="1805774" cy="93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7025" y="277675"/>
            <a:ext cx="1304325" cy="6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/>
        </p:nvSpPr>
        <p:spPr>
          <a:xfrm>
            <a:off x="1243325" y="1312400"/>
            <a:ext cx="1904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Word cloud</a:t>
            </a:r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7084950" y="1312400"/>
            <a:ext cx="3735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Most Discussed Topics</a:t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4573700" y="2981100"/>
            <a:ext cx="700500" cy="286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6600" y="1955300"/>
            <a:ext cx="6613000" cy="248055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/>
          <p:nvPr/>
        </p:nvSpPr>
        <p:spPr>
          <a:xfrm>
            <a:off x="5397600" y="4788550"/>
            <a:ext cx="65916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Takeaways: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Users find product to be great buy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Users are positive about the quality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Users like the seller qualities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6023650" y="1667650"/>
            <a:ext cx="2363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by dominant topic</a:t>
            </a:r>
            <a:endParaRPr sz="1100"/>
          </a:p>
        </p:txBody>
      </p:sp>
      <p:sp>
        <p:nvSpPr>
          <p:cNvPr id="238" name="Google Shape;238;p29"/>
          <p:cNvSpPr txBox="1"/>
          <p:nvPr/>
        </p:nvSpPr>
        <p:spPr>
          <a:xfrm>
            <a:off x="9315300" y="1655050"/>
            <a:ext cx="2363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by topic weightage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/>
          </a:blip>
          <a:srcRect r="1097"/>
          <a:stretch/>
        </p:blipFill>
        <p:spPr>
          <a:xfrm>
            <a:off x="307450" y="1755250"/>
            <a:ext cx="4338550" cy="468195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5198050" y="430075"/>
            <a:ext cx="3808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Negative comments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4">
            <a:alphaModFix/>
          </a:blip>
          <a:srcRect l="18184" t="16032" r="19688" b="23169"/>
          <a:stretch/>
        </p:blipFill>
        <p:spPr>
          <a:xfrm>
            <a:off x="3413150" y="199350"/>
            <a:ext cx="1805774" cy="93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9775" y="430075"/>
            <a:ext cx="700500" cy="79346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/>
          <p:nvPr/>
        </p:nvSpPr>
        <p:spPr>
          <a:xfrm>
            <a:off x="4573700" y="2981100"/>
            <a:ext cx="700500" cy="286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1243325" y="1312400"/>
            <a:ext cx="1904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Word cloud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7084950" y="1312400"/>
            <a:ext cx="3735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Most Discussed Topics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6600" y="1955300"/>
            <a:ext cx="6612998" cy="247783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/>
          <p:nvPr/>
        </p:nvSpPr>
        <p:spPr>
          <a:xfrm>
            <a:off x="5397600" y="4788550"/>
            <a:ext cx="65916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Takeaways: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Users are divided on the priciness of product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Product screen has scratches on arrival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Users have issues with the plug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6023650" y="1667650"/>
            <a:ext cx="2363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by dominant topic</a:t>
            </a:r>
            <a:endParaRPr sz="1100"/>
          </a:p>
        </p:txBody>
      </p:sp>
      <p:sp>
        <p:nvSpPr>
          <p:cNvPr id="254" name="Google Shape;254;p30"/>
          <p:cNvSpPr txBox="1"/>
          <p:nvPr/>
        </p:nvSpPr>
        <p:spPr>
          <a:xfrm>
            <a:off x="9315300" y="1655050"/>
            <a:ext cx="2363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by topic weightage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750" y="261500"/>
            <a:ext cx="2181700" cy="8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121850" y="430075"/>
            <a:ext cx="3808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Positive comments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0825" y="277675"/>
            <a:ext cx="1304325" cy="6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1243325" y="1160000"/>
            <a:ext cx="1904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Word cloud</a:t>
            </a:r>
            <a:endParaRPr/>
          </a:p>
        </p:txBody>
      </p:sp>
      <p:sp>
        <p:nvSpPr>
          <p:cNvPr id="264" name="Google Shape;264;p31"/>
          <p:cNvSpPr txBox="1"/>
          <p:nvPr/>
        </p:nvSpPr>
        <p:spPr>
          <a:xfrm>
            <a:off x="7084950" y="1160000"/>
            <a:ext cx="3735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Most Discussed Topics</a:t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4960475" y="2981100"/>
            <a:ext cx="700500" cy="286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4414775" y="4788550"/>
            <a:ext cx="76368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Takeaways: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Users find the product to be a great value for money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Users like the camera and battery aspects of the product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400" y="1778300"/>
            <a:ext cx="4614800" cy="27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5250" y="1858775"/>
            <a:ext cx="6226226" cy="244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84525" y="279575"/>
            <a:ext cx="111789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BDF37F-8E64-414F-BF8C-8DFF399CFA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8625" y="5744513"/>
            <a:ext cx="609600" cy="609600"/>
          </a:xfrm>
          <a:prstGeom prst="rect">
            <a:avLst/>
          </a:prstGeom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DA7F3AA-6438-481D-8252-5270C5476EA4}"/>
              </a:ext>
            </a:extLst>
          </p:cNvPr>
          <p:cNvSpPr txBox="1"/>
          <p:nvPr/>
        </p:nvSpPr>
        <p:spPr>
          <a:xfrm>
            <a:off x="506550" y="1023000"/>
            <a:ext cx="111789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 of the fields of NLP &amp; Text Mining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Recommendation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 topic modeling techniques to extract major concerns that the users have about a brand/product (vis-à-vis battery life, design etc.)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Academic Exploration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Predict user ratings based for cell phones on their reviews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750" y="109100"/>
            <a:ext cx="2181700" cy="8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5198050" y="277675"/>
            <a:ext cx="3808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Negative comments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9775" y="277675"/>
            <a:ext cx="700500" cy="7934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/>
        </p:nvSpPr>
        <p:spPr>
          <a:xfrm>
            <a:off x="1243325" y="1160000"/>
            <a:ext cx="1904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Word cloud</a:t>
            </a:r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7084950" y="1160000"/>
            <a:ext cx="3735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Most Discussed Topics</a:t>
            </a:r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4573700" y="2981100"/>
            <a:ext cx="700500" cy="286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5397600" y="4788550"/>
            <a:ext cx="65916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Takeaways: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Users expect a premium product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Users have issues with the charger and storage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50" y="1816025"/>
            <a:ext cx="4252925" cy="30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7450" y="1816025"/>
            <a:ext cx="6613000" cy="25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506550" y="307900"/>
            <a:ext cx="111789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Non Matrix Factorisation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575" y="2989125"/>
            <a:ext cx="5738951" cy="2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/>
          <p:nvPr/>
        </p:nvSpPr>
        <p:spPr>
          <a:xfrm>
            <a:off x="245750" y="5218925"/>
            <a:ext cx="118251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Conceptual illustration of non-negative matrix factorization (NMF) decomposition of a matrix consisting of m words in n documents into two non-negative matrices of the original n words by k topics and those same k topics by the m original documents.  </a:t>
            </a:r>
            <a:endParaRPr sz="1600" i="1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145550" y="690700"/>
            <a:ext cx="11905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9300" lvl="0" indent="-381000" algn="l" rtl="0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Using linear algebra for topic modeling (in essence)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749300" lvl="0" indent="-3810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Input: Term-Document matrix, number of topics.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749300" lvl="0" indent="-3810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Output: Two non-negative matrices of the original n words by k topics and those same k topics by the m original documents.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B05B29-D418-4204-93E1-747827AF85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58564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527200" y="354038"/>
            <a:ext cx="4830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Results of NMF model :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975" y="185313"/>
            <a:ext cx="2181700" cy="8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23900" y="1007025"/>
            <a:ext cx="500556" cy="5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275" y="889250"/>
            <a:ext cx="983391" cy="5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0875" y="1726400"/>
            <a:ext cx="5728725" cy="41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809" y="1660350"/>
            <a:ext cx="5434341" cy="41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AD722D-8BC6-4D77-9338-0442DA457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82400" y="593601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506550" y="307900"/>
            <a:ext cx="111789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Interactive visualisation from Gensim package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506550" y="2598000"/>
            <a:ext cx="43581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 to the Google Colab file 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4075" y="1173238"/>
            <a:ext cx="7139775" cy="45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0450F6-3505-441C-819D-C30C9F785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80650" y="5940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506550" y="307900"/>
            <a:ext cx="111789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Predicting user ratings from their reviews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392525" y="794400"/>
            <a:ext cx="111789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used : Logistic regression, Naïve Bayes, SVM, Random Forest models.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 followed: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text data into TF-IDF vectors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the data into a training and test set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Classify the text data using different models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the performance of each of the models using precision, recall and accuracy.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802C5D-A390-420D-A0B0-F392AF95D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2550" y="5908100"/>
            <a:ext cx="642000" cy="64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677"/>
    </mc:Choice>
    <mc:Fallback xmlns="">
      <p:transition spd="slow" advTm="125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>
            <a:spLocks noGrp="1"/>
          </p:cNvSpPr>
          <p:nvPr>
            <p:ph type="title"/>
          </p:nvPr>
        </p:nvSpPr>
        <p:spPr>
          <a:xfrm>
            <a:off x="506550" y="307900"/>
            <a:ext cx="111789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Predicting user ratings from their reviews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4" name="Google Shape;324;p37"/>
          <p:cNvGraphicFramePr/>
          <p:nvPr/>
        </p:nvGraphicFramePr>
        <p:xfrm>
          <a:off x="1728775" y="1518538"/>
          <a:ext cx="8734425" cy="42748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Ratings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F1-Score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F1-Score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11415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11415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20396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20396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Naive Bayes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Ratings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F1-Score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F1-Score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11415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11415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20396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20396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25" name="Google Shape;325;p37"/>
          <p:cNvSpPr txBox="1"/>
          <p:nvPr/>
        </p:nvSpPr>
        <p:spPr>
          <a:xfrm>
            <a:off x="989500" y="843100"/>
            <a:ext cx="104631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 related to the models mentioned earlier are as given: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CA9F750-A0CE-42F8-BCFA-AED55D655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05000" y="5963100"/>
            <a:ext cx="587000" cy="5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770"/>
    </mc:Choice>
    <mc:Fallback xmlns="">
      <p:transition spd="slow" advTm="239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84525" y="279575"/>
            <a:ext cx="11109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4041900" y="1043375"/>
            <a:ext cx="4756200" cy="54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 sourcing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4041900" y="1804570"/>
            <a:ext cx="4756200" cy="54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 Cleaning &amp; Manipulation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4041900" y="2565764"/>
            <a:ext cx="4756200" cy="54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Exploration of the dataset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4041900" y="3326959"/>
            <a:ext cx="4756200" cy="54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041900" y="4088153"/>
            <a:ext cx="4756200" cy="54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Topic Modeling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041900" y="4824750"/>
            <a:ext cx="4756200" cy="54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Predictive Model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2969"/>
          <a:stretch/>
        </p:blipFill>
        <p:spPr>
          <a:xfrm>
            <a:off x="3282150" y="934075"/>
            <a:ext cx="694650" cy="65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7099" y="1780949"/>
            <a:ext cx="549900" cy="5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7100" y="2565775"/>
            <a:ext cx="549900" cy="5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7100" y="3350600"/>
            <a:ext cx="549900" cy="5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53387" y="4092425"/>
            <a:ext cx="445963" cy="5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82150" y="2527550"/>
            <a:ext cx="694650" cy="6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07100" y="4820925"/>
            <a:ext cx="549900" cy="5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8A14B6-4B26-4E6B-BC57-1521D954C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42844" y="5968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484525" y="279575"/>
            <a:ext cx="11109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Data sourcing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84525" y="883325"/>
            <a:ext cx="11109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Amazon cell-phone reviews dataset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kaggle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907825" y="1983400"/>
            <a:ext cx="3157500" cy="1539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items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Pre-scraped data for select 720 phones items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203475" y="2008000"/>
            <a:ext cx="3157500" cy="1539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reviews: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~68000 reviews for phone brands in 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items</a:t>
            </a: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16"/>
          <p:cNvCxnSpPr>
            <a:endCxn id="95" idx="2"/>
          </p:cNvCxnSpPr>
          <p:nvPr/>
        </p:nvCxnSpPr>
        <p:spPr>
          <a:xfrm>
            <a:off x="2486725" y="3522700"/>
            <a:ext cx="6295500" cy="24600"/>
          </a:xfrm>
          <a:prstGeom prst="bentConnector4">
            <a:avLst>
              <a:gd name="adj1" fmla="val 155"/>
              <a:gd name="adj2" fmla="val 1067988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6"/>
          <p:cNvCxnSpPr>
            <a:stCxn id="94" idx="0"/>
            <a:endCxn id="95" idx="0"/>
          </p:cNvCxnSpPr>
          <p:nvPr/>
        </p:nvCxnSpPr>
        <p:spPr>
          <a:xfrm rot="-5400000" flipH="1">
            <a:off x="5622175" y="-1152200"/>
            <a:ext cx="24600" cy="6295800"/>
          </a:xfrm>
          <a:prstGeom prst="bentConnector3">
            <a:avLst>
              <a:gd name="adj1" fmla="val -967988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6"/>
          <p:cNvCxnSpPr/>
          <p:nvPr/>
        </p:nvCxnSpPr>
        <p:spPr>
          <a:xfrm>
            <a:off x="5634475" y="1418525"/>
            <a:ext cx="0" cy="33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>
            <a:off x="5634475" y="3785425"/>
            <a:ext cx="0" cy="33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6"/>
          <p:cNvSpPr txBox="1"/>
          <p:nvPr/>
        </p:nvSpPr>
        <p:spPr>
          <a:xfrm>
            <a:off x="5489150" y="3680625"/>
            <a:ext cx="21765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merged data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6">
            <a:alphaModFix/>
          </a:blip>
          <a:srcRect b="33413"/>
          <a:stretch/>
        </p:blipFill>
        <p:spPr>
          <a:xfrm>
            <a:off x="1129850" y="4151750"/>
            <a:ext cx="9190277" cy="185762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7F7139-F2EA-497C-AEC8-A5F57255C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62150" y="557183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484525" y="279575"/>
            <a:ext cx="11109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Exploration of the dataset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32850" y="814775"/>
            <a:ext cx="10903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We have </a:t>
            </a:r>
            <a:r>
              <a:rPr lang="en-US" sz="2400" b="1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67986 reviews</a:t>
            </a:r>
            <a:r>
              <a:rPr lang="en-US" sz="2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-US" sz="2400" b="1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17 features</a:t>
            </a:r>
            <a:r>
              <a:rPr lang="en-US" sz="2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40% of the reviews are for </a:t>
            </a:r>
            <a:r>
              <a:rPr lang="en-US" sz="2400" b="1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Samsung</a:t>
            </a:r>
            <a:r>
              <a:rPr lang="en-US" sz="2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Calibri"/>
              <a:buChar char="●"/>
            </a:pPr>
            <a:r>
              <a:rPr lang="en-US" sz="2400" b="1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Samsung</a:t>
            </a:r>
            <a:r>
              <a:rPr lang="en-US" sz="2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Motorola</a:t>
            </a:r>
            <a:r>
              <a:rPr lang="en-US" sz="2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Nokia</a:t>
            </a:r>
            <a:r>
              <a:rPr lang="en-US" sz="2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 b="1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Apple</a:t>
            </a:r>
            <a:r>
              <a:rPr lang="en-US" sz="2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have less than 0.2 rating deviation.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625" y="2461450"/>
            <a:ext cx="6324750" cy="269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30CDE4C-EEA8-46D9-8E15-A4BD6F8FE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6650" y="57384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4825" y="1043375"/>
            <a:ext cx="4725700" cy="3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" y="967175"/>
            <a:ext cx="4179500" cy="38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484525" y="279575"/>
            <a:ext cx="11109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Exploration of the dataset : Distribution of Rating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22675" y="4925525"/>
            <a:ext cx="11109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~67% of ratings are 4 &amp; 5 in general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same for all the brands as well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B8E026-6F9E-46B9-9AA3-EA8F8C52B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6875" y="57270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40700" y="279575"/>
            <a:ext cx="10710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The Companies that we focus on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740700" y="1085550"/>
            <a:ext cx="10710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 this analysis, we focus on 3 major Smartphone companies: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5">
            <a:alphaModFix/>
          </a:blip>
          <a:srcRect l="18184" t="16031" r="19688" b="19192"/>
          <a:stretch/>
        </p:blipFill>
        <p:spPr>
          <a:xfrm>
            <a:off x="3789175" y="2091950"/>
            <a:ext cx="1805774" cy="9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6">
            <a:alphaModFix/>
          </a:blip>
          <a:srcRect l="4680" t="15374" r="7174" b="19509"/>
          <a:stretch/>
        </p:blipFill>
        <p:spPr>
          <a:xfrm>
            <a:off x="6147550" y="2091950"/>
            <a:ext cx="2938989" cy="9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5375" y="3559800"/>
            <a:ext cx="2701250" cy="10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740700" y="4869250"/>
            <a:ext cx="10710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Together, they constitute ~65% of the total smartphone market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8D2DA5C-81E4-464B-A0DA-178C65828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33"/>
    </mc:Choice>
    <mc:Fallback xmlns="">
      <p:transition spd="slow" advTm="55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3341725" y="1085550"/>
            <a:ext cx="8302200" cy="46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Extracting </a:t>
            </a:r>
            <a:r>
              <a:rPr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structured information from unstructured text using natural language processing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High-value knowledge discovery in various areas of application</a:t>
            </a:r>
            <a:endParaRPr sz="24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R&amp;D, competitive intelligence, patent analysis and market research using sentiment analysis and social media mining</a:t>
            </a:r>
            <a:endParaRPr sz="24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Algorithms include Entity extraction, Information retrieval, Categorization, Clustering, Summarization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741150" y="279575"/>
            <a:ext cx="11061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Text Mining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5">
            <a:alphaModFix/>
          </a:blip>
          <a:srcRect l="38458" r="37776"/>
          <a:stretch/>
        </p:blipFill>
        <p:spPr>
          <a:xfrm>
            <a:off x="741150" y="814775"/>
            <a:ext cx="1789724" cy="50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3828A675-D2D4-446D-A2CE-6BCA2E2798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95"/>
    </mc:Choice>
    <mc:Fallback xmlns="">
      <p:transition spd="slow" advTm="3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484525" y="279575"/>
            <a:ext cx="11109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73500" y="2041450"/>
            <a:ext cx="2310179" cy="31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3641150" y="1115050"/>
            <a:ext cx="7894200" cy="1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Helps organizations understand the social sentiment of their brand, product or service while monitoring online conversations / reviews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699325" y="2648925"/>
            <a:ext cx="8191200" cy="26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: Corpus - A collection of words where order matters.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Sentiment score ranging from -1 to 1 (which is polarity)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Subjectivity score of 0 to 1 where 0 indicates a fact and 1 indicates an opinion.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3578A8-CA32-4B87-B1AD-32419DC4B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0"/>
    </mc:Choice>
    <mc:Fallback xmlns="">
      <p:transition spd="slow" advTm="4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alkUA">
  <a:themeElements>
    <a:clrScheme name="">
      <a:dk1>
        <a:srgbClr val="000000"/>
      </a:dk1>
      <a:lt1>
        <a:srgbClr val="FFFFFF"/>
      </a:lt1>
      <a:dk2>
        <a:srgbClr val="063DE8"/>
      </a:dk2>
      <a:lt2>
        <a:srgbClr val="C0C0C0"/>
      </a:lt2>
      <a:accent1>
        <a:srgbClr val="FF5008"/>
      </a:accent1>
      <a:accent2>
        <a:srgbClr val="114FFB"/>
      </a:accent2>
      <a:accent3>
        <a:srgbClr val="FFFFFF"/>
      </a:accent3>
      <a:accent4>
        <a:srgbClr val="000000"/>
      </a:accent4>
      <a:accent5>
        <a:srgbClr val="FFB3AA"/>
      </a:accent5>
      <a:accent6>
        <a:srgbClr val="0E47E3"/>
      </a:accent6>
      <a:hlink>
        <a:srgbClr val="114FFB"/>
      </a:hlink>
      <a:folHlink>
        <a:srgbClr val="FF5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1080</Words>
  <Application>Microsoft Office PowerPoint</Application>
  <PresentationFormat>Widescreen</PresentationFormat>
  <Paragraphs>309</Paragraphs>
  <Slides>25</Slides>
  <Notes>25</Notes>
  <HiddenSlides>0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Times New Roman</vt:lpstr>
      <vt:lpstr>Roboto</vt:lpstr>
      <vt:lpstr>Calibri</vt:lpstr>
      <vt:lpstr>talkUA</vt:lpstr>
      <vt:lpstr>TEXT MINING ON USER REVIEWS  TO STUDY USER CONCERNS</vt:lpstr>
      <vt:lpstr>Objective</vt:lpstr>
      <vt:lpstr>Approach</vt:lpstr>
      <vt:lpstr>Data sourcing</vt:lpstr>
      <vt:lpstr>Exploration of the dataset</vt:lpstr>
      <vt:lpstr>Exploration of the dataset : Distribution of Rating</vt:lpstr>
      <vt:lpstr>The Companies that we focus on</vt:lpstr>
      <vt:lpstr>Text Mining</vt:lpstr>
      <vt:lpstr>Sentiment Analysis</vt:lpstr>
      <vt:lpstr>Sentiment analysis    </vt:lpstr>
      <vt:lpstr>Sentiment analysis    </vt:lpstr>
      <vt:lpstr>Topic Modeling</vt:lpstr>
      <vt:lpstr>Linear Dirichlet Allocation</vt:lpstr>
      <vt:lpstr>Visualizing the findings of LDA Model</vt:lpstr>
      <vt:lpstr>Positive comments</vt:lpstr>
      <vt:lpstr>Negative comments</vt:lpstr>
      <vt:lpstr>Positive comments</vt:lpstr>
      <vt:lpstr>Negative comments</vt:lpstr>
      <vt:lpstr>Positive comments</vt:lpstr>
      <vt:lpstr>Negative comments</vt:lpstr>
      <vt:lpstr>Non Matrix Factorisation</vt:lpstr>
      <vt:lpstr>Results of NMF model : </vt:lpstr>
      <vt:lpstr>Interactive visualisation from Gensim package</vt:lpstr>
      <vt:lpstr>Predicting user ratings from their reviews</vt:lpstr>
      <vt:lpstr>Predicting user ratings from their reviews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 ON USER REVIEWS  TO STUDY USER CONCERNS</dc:title>
  <dc:creator>Vishnu</dc:creator>
  <cp:lastModifiedBy>Vijayakumar, Vishnu (vijayavu)</cp:lastModifiedBy>
  <cp:revision>10</cp:revision>
  <dcterms:modified xsi:type="dcterms:W3CDTF">2020-04-27T02:29:36Z</dcterms:modified>
</cp:coreProperties>
</file>